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Lato Regular"/>
        <a:ea typeface="Lato Regular"/>
        <a:cs typeface="Lato Regular"/>
        <a:sym typeface="Lato Regular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Lato Regular"/>
        <a:ea typeface="Lato Regular"/>
        <a:cs typeface="Lato Regular"/>
        <a:sym typeface="Lato Regular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Lato Regular"/>
        <a:ea typeface="Lato Regular"/>
        <a:cs typeface="Lato Regular"/>
        <a:sym typeface="Lato Regular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Lato Regular"/>
        <a:ea typeface="Lato Regular"/>
        <a:cs typeface="Lato Regular"/>
        <a:sym typeface="Lato Regular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Lato Regular"/>
        <a:ea typeface="Lato Regular"/>
        <a:cs typeface="Lato Regular"/>
        <a:sym typeface="Lato Regular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Lato Regular"/>
        <a:ea typeface="Lato Regular"/>
        <a:cs typeface="Lato Regular"/>
        <a:sym typeface="Lato Regular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Lato Regular"/>
        <a:ea typeface="Lato Regular"/>
        <a:cs typeface="Lato Regular"/>
        <a:sym typeface="Lato Regular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Lato Regular"/>
        <a:ea typeface="Lato Regular"/>
        <a:cs typeface="Lato Regular"/>
        <a:sym typeface="Lato Regular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Lato Regular"/>
        <a:ea typeface="Lato Regular"/>
        <a:cs typeface="Lato Regular"/>
        <a:sym typeface="Lat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2552700" y="0"/>
            <a:ext cx="17339734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ECED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6363970" y="8161866"/>
            <a:ext cx="270087" cy="308188"/>
          </a:xfrm>
          <a:prstGeom prst="rect">
            <a:avLst/>
          </a:prstGeom>
        </p:spPr>
        <p:txBody>
          <a:bodyPr lIns="27093" tIns="27093" rIns="27093" bIns="27093"/>
          <a:lstStyle>
            <a:lvl1pPr defTabSz="825500">
              <a:defRPr sz="16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-52018" y="-50801"/>
            <a:ext cx="13108836" cy="7323685"/>
          </a:xfrm>
          <a:prstGeom prst="rect">
            <a:avLst/>
          </a:prstGeom>
          <a:solidFill>
            <a:srgbClr val="11574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l" defTabSz="415431">
              <a:spcBef>
                <a:spcPts val="2200"/>
              </a:spcBef>
              <a:defRPr sz="2600">
                <a:solidFill>
                  <a:srgbClr val="035642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5" name="Title Text"/>
          <p:cNvSpPr txBox="1"/>
          <p:nvPr>
            <p:ph type="title"/>
          </p:nvPr>
        </p:nvSpPr>
        <p:spPr>
          <a:xfrm>
            <a:off x="1028038" y="499041"/>
            <a:ext cx="10948724" cy="2476501"/>
          </a:xfrm>
          <a:prstGeom prst="rect">
            <a:avLst/>
          </a:prstGeom>
        </p:spPr>
        <p:txBody>
          <a:bodyPr lIns="38100" tIns="38100" rIns="38100" bIns="38100" anchor="b"/>
          <a:lstStyle>
            <a:lvl1pPr defTabSz="415431">
              <a:defRPr b="1" cap="none"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6" name="Body Level One…"/>
          <p:cNvSpPr txBox="1"/>
          <p:nvPr>
            <p:ph type="body" sz="quarter" idx="21"/>
          </p:nvPr>
        </p:nvSpPr>
        <p:spPr>
          <a:xfrm>
            <a:off x="2578099" y="4344564"/>
            <a:ext cx="7848602" cy="847726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0" indent="0" algn="ctr" defTabSz="170326">
              <a:spcBef>
                <a:spcPts val="0"/>
              </a:spcBef>
              <a:buSzTx/>
              <a:buNone/>
              <a:defRPr i="1" sz="114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93726" algn="ctr" defTabSz="170326">
              <a:spcBef>
                <a:spcPts val="0"/>
              </a:spcBef>
              <a:buSzTx/>
              <a:buNone/>
              <a:defRPr i="1" sz="114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87452" algn="ctr" defTabSz="170326">
              <a:spcBef>
                <a:spcPts val="0"/>
              </a:spcBef>
              <a:buSzTx/>
              <a:buNone/>
              <a:defRPr i="1" sz="114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81177" algn="ctr" defTabSz="170326">
              <a:spcBef>
                <a:spcPts val="0"/>
              </a:spcBef>
              <a:buSzTx/>
              <a:buNone/>
              <a:defRPr i="1" sz="114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74904" algn="ctr" defTabSz="170326">
              <a:spcBef>
                <a:spcPts val="0"/>
              </a:spcBef>
              <a:buSzTx/>
              <a:buNone/>
              <a:defRPr i="1" sz="114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	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3711786" y="3696387"/>
            <a:ext cx="5581228" cy="602828"/>
          </a:xfrm>
          <a:prstGeom prst="rect">
            <a:avLst/>
          </a:prstGeom>
        </p:spPr>
        <p:txBody>
          <a:bodyPr lIns="27093" tIns="27093" rIns="27093" bIns="27093" anchor="t"/>
          <a:lstStyle>
            <a:lvl1pPr marL="0" indent="0" algn="ctr" defTabSz="415431">
              <a:spcBef>
                <a:spcPts val="0"/>
              </a:spcBef>
              <a:buSzTx/>
              <a:buNone/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ctr" defTabSz="415431">
              <a:spcBef>
                <a:spcPts val="0"/>
              </a:spcBef>
              <a:buSzTx/>
              <a:buNone/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ctr" defTabSz="415431">
              <a:spcBef>
                <a:spcPts val="0"/>
              </a:spcBef>
              <a:buSzTx/>
              <a:buNone/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685800" algn="ctr" defTabSz="415431">
              <a:spcBef>
                <a:spcPts val="0"/>
              </a:spcBef>
              <a:buSzTx/>
              <a:buNone/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914400" algn="ctr" defTabSz="415431">
              <a:spcBef>
                <a:spcPts val="0"/>
              </a:spcBef>
              <a:buSzTx/>
              <a:buNone/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>
            <a:normAutofit fontScale="100000" lnSpcReduction="0"/>
          </a:bodyPr>
          <a:lstStyle>
            <a:lvl1pPr defTabSz="415431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ECED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"/>
          <p:cNvSpPr/>
          <p:nvPr/>
        </p:nvSpPr>
        <p:spPr>
          <a:xfrm>
            <a:off x="-47857" y="3947899"/>
            <a:ext cx="13100514" cy="1810968"/>
          </a:xfrm>
          <a:prstGeom prst="rect">
            <a:avLst/>
          </a:prstGeom>
          <a:solidFill>
            <a:srgbClr val="10574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36" name="GMU-Logo.png" descr="GMU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85398" y="4530193"/>
            <a:ext cx="646380" cy="64638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Rectangle"/>
          <p:cNvSpPr/>
          <p:nvPr/>
        </p:nvSpPr>
        <p:spPr>
          <a:xfrm>
            <a:off x="-30740" y="9147137"/>
            <a:ext cx="494838" cy="644592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38" name="Section Title"/>
          <p:cNvSpPr txBox="1"/>
          <p:nvPr>
            <p:ph type="title" hasCustomPrompt="1"/>
          </p:nvPr>
        </p:nvSpPr>
        <p:spPr>
          <a:xfrm>
            <a:off x="451437" y="4112233"/>
            <a:ext cx="10110613" cy="1482300"/>
          </a:xfrm>
          <a:prstGeom prst="rect">
            <a:avLst/>
          </a:prstGeom>
        </p:spPr>
        <p:txBody>
          <a:bodyPr/>
          <a:lstStyle>
            <a:lvl1pPr algn="l" defTabSz="1733930">
              <a:lnSpc>
                <a:spcPct val="80000"/>
              </a:lnSpc>
              <a:defRPr cap="none" spc="-114" sz="5700">
                <a:solidFill>
                  <a:srgbClr val="FFFFFF"/>
                </a:soli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25366" y="9275961"/>
            <a:ext cx="382626" cy="386945"/>
          </a:xfrm>
          <a:prstGeom prst="rect">
            <a:avLst/>
          </a:prstGeom>
        </p:spPr>
        <p:txBody>
          <a:bodyPr anchor="b"/>
          <a:lstStyle>
            <a:lvl1pPr>
              <a:defRPr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/>
          <p:nvPr>
            <p:ph type="title"/>
          </p:nvPr>
        </p:nvSpPr>
        <p:spPr>
          <a:xfrm>
            <a:off x="1892299" y="1409699"/>
            <a:ext cx="9220202" cy="18288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7" name="Body Level One…"/>
          <p:cNvSpPr txBox="1"/>
          <p:nvPr>
            <p:ph type="body" sz="half" idx="1"/>
          </p:nvPr>
        </p:nvSpPr>
        <p:spPr>
          <a:xfrm>
            <a:off x="1892299" y="3267075"/>
            <a:ext cx="9220202" cy="4724401"/>
          </a:xfrm>
          <a:prstGeom prst="rect">
            <a:avLst/>
          </a:prstGeom>
        </p:spPr>
        <p:txBody>
          <a:bodyPr lIns="38100" tIns="38100" rIns="38100" bIns="38100"/>
          <a:lstStyle>
            <a:lvl1pPr marL="498060" indent="-498060">
              <a:lnSpc>
                <a:spcPct val="120000"/>
              </a:lnSpc>
              <a:spcBef>
                <a:spcPts val="4600"/>
              </a:spcBef>
              <a:defRPr sz="4400"/>
            </a:lvl1pPr>
            <a:lvl2pPr marL="1018760" indent="-498060">
              <a:lnSpc>
                <a:spcPct val="120000"/>
              </a:lnSpc>
              <a:spcBef>
                <a:spcPts val="4600"/>
              </a:spcBef>
              <a:defRPr sz="4400"/>
            </a:lvl2pPr>
            <a:lvl3pPr marL="1539460" indent="-498060">
              <a:lnSpc>
                <a:spcPct val="120000"/>
              </a:lnSpc>
              <a:spcBef>
                <a:spcPts val="4600"/>
              </a:spcBef>
              <a:defRPr sz="4400"/>
            </a:lvl3pPr>
            <a:lvl4pPr marL="2060160" indent="-498060">
              <a:lnSpc>
                <a:spcPct val="120000"/>
              </a:lnSpc>
              <a:spcBef>
                <a:spcPts val="4600"/>
              </a:spcBef>
              <a:defRPr sz="4400"/>
            </a:lvl4pPr>
            <a:lvl5pPr marL="2580860" indent="-498060">
              <a:lnSpc>
                <a:spcPct val="120000"/>
              </a:lnSpc>
              <a:spcBef>
                <a:spcPts val="4600"/>
              </a:spcBef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xfrm>
            <a:off x="6351587" y="8172450"/>
            <a:ext cx="292101" cy="304800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Text"/>
          <p:cNvSpPr txBox="1"/>
          <p:nvPr>
            <p:ph type="title"/>
          </p:nvPr>
        </p:nvSpPr>
        <p:spPr>
          <a:xfrm>
            <a:off x="1892299" y="1409699"/>
            <a:ext cx="9220202" cy="18288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56" name="Body Level One…"/>
          <p:cNvSpPr txBox="1"/>
          <p:nvPr>
            <p:ph type="body" sz="half" idx="1"/>
          </p:nvPr>
        </p:nvSpPr>
        <p:spPr>
          <a:xfrm>
            <a:off x="1892299" y="3267075"/>
            <a:ext cx="9220202" cy="4724401"/>
          </a:xfrm>
          <a:prstGeom prst="rect">
            <a:avLst/>
          </a:prstGeom>
        </p:spPr>
        <p:txBody>
          <a:bodyPr lIns="38100" tIns="38100" rIns="38100" bIns="38100"/>
          <a:lstStyle>
            <a:lvl1pPr marL="498060" indent="-498060">
              <a:lnSpc>
                <a:spcPct val="120000"/>
              </a:lnSpc>
              <a:spcBef>
                <a:spcPts val="4600"/>
              </a:spcBef>
              <a:defRPr sz="4400"/>
            </a:lvl1pPr>
            <a:lvl2pPr marL="1018760" indent="-498060">
              <a:lnSpc>
                <a:spcPct val="120000"/>
              </a:lnSpc>
              <a:spcBef>
                <a:spcPts val="4600"/>
              </a:spcBef>
              <a:defRPr sz="4400"/>
            </a:lvl2pPr>
            <a:lvl3pPr marL="1539460" indent="-498060">
              <a:lnSpc>
                <a:spcPct val="120000"/>
              </a:lnSpc>
              <a:spcBef>
                <a:spcPts val="4600"/>
              </a:spcBef>
              <a:defRPr sz="4400"/>
            </a:lvl3pPr>
            <a:lvl4pPr marL="2060160" indent="-498060">
              <a:lnSpc>
                <a:spcPct val="120000"/>
              </a:lnSpc>
              <a:spcBef>
                <a:spcPts val="4600"/>
              </a:spcBef>
              <a:defRPr sz="4400"/>
            </a:lvl4pPr>
            <a:lvl5pPr marL="2580860" indent="-498060">
              <a:lnSpc>
                <a:spcPct val="120000"/>
              </a:lnSpc>
              <a:spcBef>
                <a:spcPts val="4600"/>
              </a:spcBef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351587" y="8172450"/>
            <a:ext cx="292101" cy="304800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258743" y="-673100"/>
            <a:ext cx="10390144" cy="77773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5351574" y="1384300"/>
            <a:ext cx="7872413" cy="6997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ECED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5493159" y="2743200"/>
            <a:ext cx="7889605" cy="70129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54800" y="4965700"/>
            <a:ext cx="5803900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667500" y="444500"/>
            <a:ext cx="5803900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939561" y="482600"/>
            <a:ext cx="7995295" cy="106816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mailto:kpmoran@gmu.edu" TargetMode="External"/><Relationship Id="rId3" Type="http://schemas.openxmlformats.org/officeDocument/2006/relationships/hyperlink" Target="https://www.kpmoran.com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BED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Line"/>
          <p:cNvSpPr/>
          <p:nvPr/>
        </p:nvSpPr>
        <p:spPr>
          <a:xfrm>
            <a:off x="368300" y="1659466"/>
            <a:ext cx="12268200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</a:p>
        </p:txBody>
      </p:sp>
      <p:sp>
        <p:nvSpPr>
          <p:cNvPr id="167" name="Line"/>
          <p:cNvSpPr/>
          <p:nvPr/>
        </p:nvSpPr>
        <p:spPr>
          <a:xfrm>
            <a:off x="368300" y="4123595"/>
            <a:ext cx="12268200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</a:p>
        </p:txBody>
      </p:sp>
      <p:sp>
        <p:nvSpPr>
          <p:cNvPr id="168" name="Line"/>
          <p:cNvSpPr/>
          <p:nvPr/>
        </p:nvSpPr>
        <p:spPr>
          <a:xfrm flipV="1">
            <a:off x="8420100" y="2078470"/>
            <a:ext cx="1" cy="1676593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</a:p>
        </p:txBody>
      </p:sp>
      <p:sp>
        <p:nvSpPr>
          <p:cNvPr id="169" name="Presenter Name…"/>
          <p:cNvSpPr txBox="1"/>
          <p:nvPr/>
        </p:nvSpPr>
        <p:spPr>
          <a:xfrm>
            <a:off x="8933446" y="2426449"/>
            <a:ext cx="3328046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Presenter Name</a:t>
            </a:r>
          </a:p>
          <a:p>
            <a:pPr>
              <a:defRPr sz="400">
                <a:solidFill>
                  <a:srgbClr val="FFFFFF"/>
                </a:solidFill>
              </a:defRPr>
            </a:pPr>
            <a:r>
              <a:t> </a:t>
            </a:r>
          </a:p>
          <a:p>
            <a:pPr>
              <a:defRPr sz="2500">
                <a:solidFill>
                  <a:srgbClr val="FFFFFF"/>
                </a:solidFill>
              </a:defRPr>
            </a:pPr>
            <a:r>
              <a:t>Presenter Position</a:t>
            </a:r>
          </a:p>
        </p:txBody>
      </p:sp>
      <p:sp>
        <p:nvSpPr>
          <p:cNvPr id="170" name="Talk Title Goes Here"/>
          <p:cNvSpPr txBox="1"/>
          <p:nvPr/>
        </p:nvSpPr>
        <p:spPr>
          <a:xfrm>
            <a:off x="482674" y="2529416"/>
            <a:ext cx="7708752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/>
            <a:r>
              <a:t>Talk Title Goes Here</a:t>
            </a:r>
          </a:p>
        </p:txBody>
      </p:sp>
      <p:sp>
        <p:nvSpPr>
          <p:cNvPr id="171" name="Line"/>
          <p:cNvSpPr/>
          <p:nvPr/>
        </p:nvSpPr>
        <p:spPr>
          <a:xfrm>
            <a:off x="9276894" y="2889999"/>
            <a:ext cx="2641150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5000">
                <a:latin typeface="+mn-lt"/>
                <a:ea typeface="+mn-ea"/>
                <a:cs typeface="+mn-cs"/>
                <a:sym typeface="Gill Sans Light"/>
              </a:defRPr>
            </a:pPr>
          </a:p>
        </p:txBody>
      </p:sp>
      <p:sp>
        <p:nvSpPr>
          <p:cNvPr id="172" name="Venue…"/>
          <p:cNvSpPr txBox="1"/>
          <p:nvPr>
            <p:ph type="body" sz="quarter" idx="1"/>
          </p:nvPr>
        </p:nvSpPr>
        <p:spPr>
          <a:xfrm>
            <a:off x="2082204" y="4718806"/>
            <a:ext cx="8840392" cy="2711092"/>
          </a:xfrm>
          <a:prstGeom prst="rect">
            <a:avLst/>
          </a:prstGeom>
        </p:spPr>
        <p:txBody>
          <a:bodyPr lIns="71437" tIns="71437" rIns="71437" bIns="71437"/>
          <a:lstStyle/>
          <a:p>
            <a:pPr defTabSz="821531">
              <a:defRPr sz="27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Venue</a:t>
            </a:r>
          </a:p>
          <a:p>
            <a:pPr defTabSz="821531">
              <a:defRPr sz="1000">
                <a:latin typeface="Lato Regular"/>
                <a:ea typeface="Lato Regular"/>
                <a:cs typeface="Lato Regular"/>
                <a:sym typeface="Lato Regular"/>
              </a:defRPr>
            </a:pPr>
          </a:p>
          <a:p>
            <a:pPr defTabSz="821531">
              <a:defRPr sz="27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Location</a:t>
            </a:r>
          </a:p>
          <a:p>
            <a:pPr defTabSz="821531">
              <a:defRPr sz="2500">
                <a:latin typeface="+mn-lt"/>
                <a:ea typeface="+mn-ea"/>
                <a:cs typeface="+mn-cs"/>
                <a:sym typeface="Gill Sans Light"/>
              </a:defRPr>
            </a:pPr>
          </a:p>
          <a:p>
            <a:pPr defTabSz="821531">
              <a:defRPr sz="3000">
                <a:latin typeface="+mn-lt"/>
                <a:ea typeface="+mn-ea"/>
                <a:cs typeface="+mn-cs"/>
                <a:sym typeface="Gill Sans Light"/>
              </a:defRPr>
            </a:pPr>
            <a:r>
              <a:t>Day, Month 2</a:t>
            </a:r>
            <a:r>
              <a:rPr baseline="31999"/>
              <a:t>nd</a:t>
            </a:r>
            <a:r>
              <a:t>, Year</a:t>
            </a:r>
          </a:p>
        </p:txBody>
      </p:sp>
      <p:pic>
        <p:nvPicPr>
          <p:cNvPr id="173" name="GMU_PLogo_2CU.eps.pdf" descr="GMU_PLogo_2CU.ep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0143" y="7486174"/>
            <a:ext cx="2384514" cy="156226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Line"/>
          <p:cNvSpPr/>
          <p:nvPr/>
        </p:nvSpPr>
        <p:spPr>
          <a:xfrm>
            <a:off x="-38100" y="7277100"/>
            <a:ext cx="13081000" cy="0"/>
          </a:xfrm>
          <a:prstGeom prst="line">
            <a:avLst/>
          </a:prstGeom>
          <a:ln w="76200">
            <a:solidFill>
              <a:srgbClr val="FFCC3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</a:p>
        </p:txBody>
      </p:sp>
      <p:pic>
        <p:nvPicPr>
          <p:cNvPr id="175" name="header-logo-home.png" descr="header-logo-hom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9955" y="78806"/>
            <a:ext cx="2116320" cy="1023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oftware Engineering tools and practice need to evolve to help developers cope with increasing complexity"/>
          <p:cNvSpPr txBox="1"/>
          <p:nvPr/>
        </p:nvSpPr>
        <p:spPr>
          <a:xfrm>
            <a:off x="1497890" y="10563405"/>
            <a:ext cx="10009020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100"/>
            </a:pPr>
            <a:r>
              <a:t>Software Engineering </a:t>
            </a:r>
            <a:r>
              <a:rPr i="1">
                <a:solidFill>
                  <a:srgbClr val="005493"/>
                </a:solidFill>
              </a:rPr>
              <a:t>tools</a:t>
            </a:r>
            <a:r>
              <a:t> and </a:t>
            </a:r>
            <a:r>
              <a:rPr i="1">
                <a:solidFill>
                  <a:srgbClr val="005493"/>
                </a:solidFill>
              </a:rPr>
              <a:t>practice</a:t>
            </a:r>
            <a:r>
              <a:t> need to </a:t>
            </a:r>
            <a:r>
              <a:rPr i="1">
                <a:solidFill>
                  <a:srgbClr val="005493"/>
                </a:solidFill>
              </a:rPr>
              <a:t>evolve</a:t>
            </a:r>
            <a:r>
              <a:t> to help developers cope with increasing </a:t>
            </a:r>
            <a:r>
              <a:rPr i="1">
                <a:solidFill>
                  <a:srgbClr val="005493"/>
                </a:solidFill>
              </a:rPr>
              <a:t>complexity</a:t>
            </a:r>
          </a:p>
        </p:txBody>
      </p:sp>
      <p:sp>
        <p:nvSpPr>
          <p:cNvPr id="178" name="Rectangle"/>
          <p:cNvSpPr/>
          <p:nvPr/>
        </p:nvSpPr>
        <p:spPr>
          <a:xfrm>
            <a:off x="-4283" y="6483803"/>
            <a:ext cx="13013366" cy="3524574"/>
          </a:xfrm>
          <a:prstGeom prst="rect">
            <a:avLst/>
          </a:prstGeom>
          <a:solidFill>
            <a:srgbClr val="ECED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defRPr>
            </a:pPr>
          </a:p>
        </p:txBody>
      </p:sp>
      <p:sp>
        <p:nvSpPr>
          <p:cNvPr id="179" name="Line"/>
          <p:cNvSpPr/>
          <p:nvPr/>
        </p:nvSpPr>
        <p:spPr>
          <a:xfrm>
            <a:off x="898025" y="1682864"/>
            <a:ext cx="11208750" cy="1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</a:p>
        </p:txBody>
      </p:sp>
      <p:sp>
        <p:nvSpPr>
          <p:cNvPr id="180" name="Line"/>
          <p:cNvSpPr/>
          <p:nvPr/>
        </p:nvSpPr>
        <p:spPr>
          <a:xfrm>
            <a:off x="898025" y="438264"/>
            <a:ext cx="11208750" cy="1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</a:p>
        </p:txBody>
      </p:sp>
      <p:sp>
        <p:nvSpPr>
          <p:cNvPr id="181" name="Title"/>
          <p:cNvSpPr txBox="1"/>
          <p:nvPr>
            <p:ph type="title"/>
          </p:nvPr>
        </p:nvSpPr>
        <p:spPr>
          <a:xfrm>
            <a:off x="355600" y="548670"/>
            <a:ext cx="12293600" cy="1023790"/>
          </a:xfrm>
          <a:prstGeom prst="rect">
            <a:avLst/>
          </a:prstGeom>
        </p:spPr>
        <p:txBody>
          <a:bodyPr/>
          <a:lstStyle>
            <a:lvl1pPr>
              <a:defRPr cap="small">
                <a:solidFill>
                  <a:srgbClr val="5A5F5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</a:t>
            </a:r>
          </a:p>
        </p:txBody>
      </p:sp>
      <p:pic>
        <p:nvPicPr>
          <p:cNvPr id="182" name="money.png" descr="mone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0633" y="2442450"/>
            <a:ext cx="2130955" cy="2130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laptop.png" descr="lapto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7481" y="6556143"/>
            <a:ext cx="3177581" cy="3177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kup-car.png" descr="pickup-ca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0154" y="6243156"/>
            <a:ext cx="2650498" cy="2650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watch-tv.png" descr="watch-tv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56889" y="2914764"/>
            <a:ext cx="2650498" cy="2650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2"/>
      <p:bldP build="whole" bldLvl="1" animBg="1" rev="0" advAuto="0" spid="182" grpId="1"/>
      <p:bldP build="whole" bldLvl="1" animBg="1" rev="0" advAuto="0" spid="183" grpId="4"/>
      <p:bldP build="whole" bldLvl="1" animBg="1" rev="0" advAuto="0" spid="184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Line"/>
          <p:cNvSpPr/>
          <p:nvPr/>
        </p:nvSpPr>
        <p:spPr>
          <a:xfrm>
            <a:off x="898025" y="5880100"/>
            <a:ext cx="11208750" cy="0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</a:p>
        </p:txBody>
      </p:sp>
      <p:sp>
        <p:nvSpPr>
          <p:cNvPr id="188" name="Line"/>
          <p:cNvSpPr/>
          <p:nvPr/>
        </p:nvSpPr>
        <p:spPr>
          <a:xfrm>
            <a:off x="898025" y="3873500"/>
            <a:ext cx="11208750" cy="0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</a:p>
        </p:txBody>
      </p:sp>
      <p:sp>
        <p:nvSpPr>
          <p:cNvPr id="189" name="Full slide Title"/>
          <p:cNvSpPr txBox="1"/>
          <p:nvPr>
            <p:ph type="title"/>
          </p:nvPr>
        </p:nvSpPr>
        <p:spPr>
          <a:xfrm>
            <a:off x="795792" y="4057922"/>
            <a:ext cx="11231392" cy="1713294"/>
          </a:xfrm>
          <a:prstGeom prst="rect">
            <a:avLst/>
          </a:prstGeom>
        </p:spPr>
        <p:txBody>
          <a:bodyPr/>
          <a:lstStyle>
            <a:lvl1pPr>
              <a:defRPr cap="small">
                <a:solidFill>
                  <a:srgbClr val="5A5F5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Full slide Title</a:t>
            </a:r>
          </a:p>
        </p:txBody>
      </p:sp>
      <p:sp>
        <p:nvSpPr>
          <p:cNvPr id="190" name="My research goal: Design tailored automated approaches to help facilitate developer needs throughout the software engineering lifecycle."/>
          <p:cNvSpPr txBox="1"/>
          <p:nvPr/>
        </p:nvSpPr>
        <p:spPr>
          <a:xfrm>
            <a:off x="11088" y="10281324"/>
            <a:ext cx="12800799" cy="1996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rPr i="1">
                <a:latin typeface="Gill Sans SemiBold"/>
                <a:ea typeface="Gill Sans SemiBold"/>
                <a:cs typeface="Gill Sans SemiBold"/>
                <a:sym typeface="Gill Sans SemiBold"/>
              </a:rPr>
              <a:t>My research goal:</a:t>
            </a:r>
            <a:r>
              <a:rPr i="1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t>Design tailored </a:t>
            </a:r>
            <a:r>
              <a:rPr i="1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rPr>
              <a:t>automated approaches</a:t>
            </a:r>
            <a:r>
              <a:t> to help facilitate </a:t>
            </a:r>
            <a:r>
              <a:rPr i="1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rPr>
              <a:t>developer needs</a:t>
            </a:r>
            <a:r>
              <a:t> throughout the software engineering lifecycle.</a:t>
            </a:r>
          </a:p>
        </p:txBody>
      </p:sp>
      <p:sp>
        <p:nvSpPr>
          <p:cNvPr id="191" name="Rectangle"/>
          <p:cNvSpPr/>
          <p:nvPr/>
        </p:nvSpPr>
        <p:spPr>
          <a:xfrm>
            <a:off x="-4283" y="7559544"/>
            <a:ext cx="13013366" cy="2195780"/>
          </a:xfrm>
          <a:prstGeom prst="rect">
            <a:avLst/>
          </a:prstGeom>
          <a:solidFill>
            <a:srgbClr val="ECED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hank you!"/>
          <p:cNvSpPr txBox="1"/>
          <p:nvPr>
            <p:ph type="body" idx="22"/>
          </p:nvPr>
        </p:nvSpPr>
        <p:spPr>
          <a:xfrm>
            <a:off x="1270000" y="2050815"/>
            <a:ext cx="10464800" cy="774701"/>
          </a:xfrm>
          <a:prstGeom prst="rect">
            <a:avLst/>
          </a:prstGeom>
        </p:spPr>
        <p:txBody>
          <a:bodyPr/>
          <a:lstStyle>
            <a:lvl1pPr>
              <a:defRPr sz="4700">
                <a:solidFill>
                  <a:srgbClr val="444444"/>
                </a:solidFill>
              </a:defRPr>
            </a:lvl1pPr>
          </a:lstStyle>
          <a:p>
            <a:pPr/>
            <a:r>
              <a:t>Thank you!</a:t>
            </a:r>
          </a:p>
        </p:txBody>
      </p:sp>
      <p:sp>
        <p:nvSpPr>
          <p:cNvPr id="194" name="Rectangle"/>
          <p:cNvSpPr/>
          <p:nvPr/>
        </p:nvSpPr>
        <p:spPr>
          <a:xfrm>
            <a:off x="-52018" y="-50801"/>
            <a:ext cx="13108836" cy="774701"/>
          </a:xfrm>
          <a:prstGeom prst="rect">
            <a:avLst/>
          </a:prstGeom>
          <a:solidFill>
            <a:srgbClr val="11574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l" defTabSz="415431">
              <a:spcBef>
                <a:spcPts val="2200"/>
              </a:spcBef>
              <a:defRPr sz="2600">
                <a:solidFill>
                  <a:srgbClr val="035642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5" name="Rectangle"/>
          <p:cNvSpPr/>
          <p:nvPr/>
        </p:nvSpPr>
        <p:spPr>
          <a:xfrm>
            <a:off x="-52018" y="8436428"/>
            <a:ext cx="13108836" cy="1341270"/>
          </a:xfrm>
          <a:prstGeom prst="rect">
            <a:avLst/>
          </a:prstGeom>
          <a:solidFill>
            <a:srgbClr val="11574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l" defTabSz="415431">
              <a:spcBef>
                <a:spcPts val="2200"/>
              </a:spcBef>
              <a:defRPr sz="2600">
                <a:solidFill>
                  <a:srgbClr val="035642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6" name="Kevin Moran…"/>
          <p:cNvSpPr txBox="1"/>
          <p:nvPr/>
        </p:nvSpPr>
        <p:spPr>
          <a:xfrm>
            <a:off x="3686101" y="3865940"/>
            <a:ext cx="3934515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pPr>
            <a:r>
              <a:t>Kevin Moran</a:t>
            </a:r>
          </a:p>
          <a:p>
            <a:pPr algn="l"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pPr>
            <a:r>
              <a:t>Assistant Professor</a:t>
            </a:r>
          </a:p>
          <a:p>
            <a:pPr algn="l"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pPr>
            <a:r>
              <a:rPr u="sng">
                <a:hlinkClick r:id="rId2" invalidUrl="" action="" tgtFrame="" tooltip="" history="1" highlightClick="0" endSnd="0"/>
              </a:rPr>
              <a:t>kpmoran@gmu.edu</a:t>
            </a:r>
          </a:p>
          <a:p>
            <a:pPr algn="l"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pPr>
            <a:r>
              <a:rPr u="sng">
                <a:hlinkClick r:id="rId3" invalidUrl="" action="" tgtFrame="" tooltip="" history="1" highlightClick="0" endSnd="0"/>
              </a:rPr>
              <a:t>https://www.kpmoran.com</a:t>
            </a:r>
          </a:p>
        </p:txBody>
      </p:sp>
      <p:pic>
        <p:nvPicPr>
          <p:cNvPr id="197" name="Kevin-Prof-Headshot-Circle.png" descr="Kevin-Prof-Headshot-Circl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8938" y="3865940"/>
            <a:ext cx="1852532" cy="1857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GMUwhite.eps.pdf" descr="GMUwhite.eps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5800" y="8537647"/>
            <a:ext cx="1658925" cy="1086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header-logo-home.png" descr="header-logo-hom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10555" y="8436848"/>
            <a:ext cx="2664951" cy="1288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frame-2.png" descr="frame-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00874" y="3441000"/>
            <a:ext cx="2379548" cy="2379548"/>
          </a:xfrm>
          <a:prstGeom prst="rect">
            <a:avLst/>
          </a:prstGeom>
          <a:ln w="63500">
            <a:solidFill>
              <a:srgbClr val="5A5F5E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